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4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2/27/15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arningwithweber.weebly.co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stiny.sandi.net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To synthesize directions, grading criteria, as well as to evaluate potential strategies to implement while researching.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3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Today, one group member will create 2 </a:t>
            </a:r>
            <a:r>
              <a:rPr lang="en-US" sz="3600" dirty="0" err="1" smtClean="0"/>
              <a:t>google</a:t>
            </a:r>
            <a:r>
              <a:rPr lang="en-US" sz="3600" dirty="0" smtClean="0"/>
              <a:t> docs, one titled </a:t>
            </a:r>
            <a:r>
              <a:rPr lang="en-US" sz="3600" dirty="0" smtClean="0">
                <a:solidFill>
                  <a:srgbClr val="EDF0E9"/>
                </a:solidFill>
              </a:rPr>
              <a:t>“Research Notes” </a:t>
            </a:r>
            <a:r>
              <a:rPr lang="en-US" sz="3600" dirty="0" smtClean="0"/>
              <a:t>and another titled </a:t>
            </a:r>
            <a:r>
              <a:rPr lang="en-US" sz="3600" dirty="0" smtClean="0">
                <a:solidFill>
                  <a:srgbClr val="EDF0E9"/>
                </a:solidFill>
              </a:rPr>
              <a:t>“Research Paper Pre-Writing.” </a:t>
            </a:r>
          </a:p>
          <a:p>
            <a:pPr marL="0" indent="0">
              <a:buNone/>
            </a:pPr>
            <a:endParaRPr lang="en-US" sz="3600" dirty="0" smtClean="0">
              <a:solidFill>
                <a:srgbClr val="EDF0E9"/>
              </a:solidFill>
            </a:endParaRPr>
          </a:p>
          <a:p>
            <a:r>
              <a:rPr lang="en-US" sz="3600" b="1" dirty="0" smtClean="0"/>
              <a:t>You will share these documents with me and your classmates before you leave here today.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Parameters of Research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5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Format your research notes by </a:t>
            </a:r>
            <a:r>
              <a:rPr lang="en-US" sz="3600" dirty="0" smtClean="0"/>
              <a:t>separating </a:t>
            </a:r>
            <a:r>
              <a:rPr lang="en-US" sz="3600" dirty="0"/>
              <a:t>the work by name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*like </a:t>
            </a:r>
            <a:r>
              <a:rPr lang="en-US" sz="3600" dirty="0"/>
              <a:t>previous </a:t>
            </a:r>
            <a:r>
              <a:rPr lang="en-US" sz="3600" dirty="0" err="1" smtClean="0"/>
              <a:t>google</a:t>
            </a:r>
            <a:r>
              <a:rPr lang="en-US" sz="3600" dirty="0" smtClean="0"/>
              <a:t> doc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Ex: </a:t>
            </a:r>
            <a:endParaRPr lang="en-US" sz="3600" dirty="0" smtClean="0"/>
          </a:p>
          <a:p>
            <a:pPr lvl="1"/>
            <a:r>
              <a:rPr lang="en-US" sz="3400" dirty="0" smtClean="0"/>
              <a:t>Weber: Weber’s </a:t>
            </a:r>
            <a:r>
              <a:rPr lang="en-US" sz="3400" dirty="0"/>
              <a:t>3 sources and </a:t>
            </a:r>
            <a:r>
              <a:rPr lang="en-US" sz="3400" dirty="0" smtClean="0"/>
              <a:t>notes</a:t>
            </a:r>
          </a:p>
          <a:p>
            <a:pPr lvl="1"/>
            <a:r>
              <a:rPr lang="en-US" sz="3600" dirty="0" err="1" smtClean="0"/>
              <a:t>Ogo</a:t>
            </a:r>
            <a:r>
              <a:rPr lang="en-US" sz="3600" dirty="0"/>
              <a:t>: </a:t>
            </a:r>
            <a:r>
              <a:rPr lang="en-US" sz="3600" dirty="0" err="1"/>
              <a:t>Ogo’s</a:t>
            </a:r>
            <a:r>
              <a:rPr lang="en-US" sz="3600" dirty="0"/>
              <a:t> 3 sources and </a:t>
            </a:r>
            <a:r>
              <a:rPr lang="en-US" sz="3600" dirty="0" smtClean="0"/>
              <a:t>notes</a:t>
            </a:r>
          </a:p>
          <a:p>
            <a:pPr lvl="1"/>
            <a:r>
              <a:rPr lang="en-US" sz="3600" dirty="0" smtClean="0"/>
              <a:t>Farrar</a:t>
            </a:r>
            <a:r>
              <a:rPr lang="en-US" sz="3600" dirty="0"/>
              <a:t>: Farrar’s 3 sources and notes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Research Notes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29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/>
              <a:t>What are some potential plans you could develop to most effectively work together to complete the research notes assignment?</a:t>
            </a:r>
          </a:p>
          <a:p>
            <a:pPr marL="0" indent="0" algn="ctr">
              <a:buNone/>
            </a:pPr>
            <a:r>
              <a:rPr lang="en-US" sz="4400" dirty="0" smtClean="0"/>
              <a:t>Remember: Everyone in your group is a resource.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 (3 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6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list of all the sources first</a:t>
            </a:r>
          </a:p>
          <a:p>
            <a:endParaRPr lang="en-US" dirty="0" smtClean="0"/>
          </a:p>
          <a:p>
            <a:r>
              <a:rPr lang="en-US" dirty="0" smtClean="0"/>
              <a:t>Reorganize them so they are in order of length and/or level of difficulty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Divide workload evenly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32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take the subheadings from their packet of directions and type them into the document.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Then each group member will start copying and pasting (categorizing) their notes under the appropriate subheading.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Once each member has completed this task, look over the document as a whole and be sure to agree with all of the categorizing that was done.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FF: Move on to Pre-Writing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65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Please grab a computer, log in to your account, and pull up my website.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>
                <a:hlinkClick r:id="rId2"/>
              </a:rPr>
              <a:t>www.learningwithweber.weebly.com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8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Kearny’s </a:t>
            </a:r>
            <a:r>
              <a:rPr lang="en-US" sz="4000" dirty="0"/>
              <a:t>e</a:t>
            </a:r>
            <a:r>
              <a:rPr lang="en-US" sz="4000" dirty="0" smtClean="0"/>
              <a:t>Library: </a:t>
            </a:r>
            <a:r>
              <a:rPr lang="en-US" sz="4000" dirty="0" smtClean="0">
                <a:hlinkClick r:id="rId2"/>
              </a:rPr>
              <a:t>www.destiny.sandi.net</a:t>
            </a:r>
            <a:endParaRPr lang="en-US" sz="40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49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your documents and share with group members first (can edit).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Once you created your 2 documents and shared with group members, share with me (can comment).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must acknowledge </a:t>
            </a:r>
            <a:r>
              <a:rPr lang="en-US" smtClean="0"/>
              <a:t>the receipt </a:t>
            </a:r>
            <a:r>
              <a:rPr lang="en-US" dirty="0" smtClean="0"/>
              <a:t>of your invitation before you can go.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7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binder check/tutorials next week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will return to everyday edits on Wednesday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make up work is due this Friday if you want it in for progress reports.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Tutoring is cancelled on Tuesday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group member is responsible for finding 3 sources and taking notes on each one.</a:t>
            </a:r>
          </a:p>
          <a:p>
            <a:pPr marL="0" indent="0">
              <a:buNone/>
            </a:pPr>
            <a:r>
              <a:rPr lang="en-US" sz="1400" dirty="0" smtClean="0"/>
              <a:t>*Please note: Your group will eventually be responsible for 13-15 total sources (5 print and 8-10 online)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Grading is individual:</a:t>
            </a:r>
          </a:p>
          <a:p>
            <a:pPr marL="0" indent="0">
              <a:buNone/>
            </a:pPr>
            <a:r>
              <a:rPr lang="en-US" dirty="0" smtClean="0"/>
              <a:t>10 points per source = 5 points for documenting the source, 5 points for taking thorough </a:t>
            </a:r>
            <a:r>
              <a:rPr lang="en-US" dirty="0"/>
              <a:t>C</a:t>
            </a:r>
            <a:r>
              <a:rPr lang="en-US" dirty="0" smtClean="0"/>
              <a:t>ornell notes</a:t>
            </a:r>
          </a:p>
          <a:p>
            <a:pPr marL="0" indent="0">
              <a:buNone/>
            </a:pPr>
            <a:r>
              <a:rPr lang="en-US" dirty="0" smtClean="0"/>
              <a:t>10x3= 30 total participation points per group member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Task While I am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1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given 12 assessment points for completing the task before I return on Wednesday.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EDF0E9"/>
                </a:solidFill>
              </a:rPr>
              <a:t>all group members </a:t>
            </a:r>
            <a:r>
              <a:rPr lang="en-US" dirty="0" smtClean="0"/>
              <a:t>get all three sources done, the group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earns all 12 points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If you have </a:t>
            </a:r>
            <a:r>
              <a:rPr lang="en-US" dirty="0">
                <a:solidFill>
                  <a:srgbClr val="EDF0E9"/>
                </a:solidFill>
              </a:rPr>
              <a:t>3 group members</a:t>
            </a:r>
            <a:r>
              <a:rPr lang="en-US" dirty="0"/>
              <a:t>, you will </a:t>
            </a:r>
            <a:r>
              <a:rPr lang="en-US" dirty="0">
                <a:solidFill>
                  <a:srgbClr val="EDF0E9"/>
                </a:solidFill>
              </a:rPr>
              <a:t>lose 4 points</a:t>
            </a:r>
            <a:r>
              <a:rPr lang="en-US" dirty="0"/>
              <a:t> for every member that does not complete the assignment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If you have </a:t>
            </a:r>
            <a:r>
              <a:rPr lang="en-US" dirty="0" smtClean="0">
                <a:solidFill>
                  <a:srgbClr val="EDF0E9"/>
                </a:solidFill>
              </a:rPr>
              <a:t>4 group members</a:t>
            </a:r>
            <a:r>
              <a:rPr lang="en-US" dirty="0" smtClean="0"/>
              <a:t>, you will </a:t>
            </a:r>
            <a:r>
              <a:rPr lang="en-US" dirty="0" smtClean="0">
                <a:solidFill>
                  <a:srgbClr val="EDF0E9"/>
                </a:solidFill>
              </a:rPr>
              <a:t>lose 3 points </a:t>
            </a:r>
            <a:r>
              <a:rPr lang="en-US" dirty="0" smtClean="0"/>
              <a:t>for every member that does not complete the assignment.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But to Ensure You Work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4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Take 3 minutes to discuss the difference between print sources and online sources.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Print Sources v. Online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2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en-US" dirty="0"/>
              <a:t>Advertisements</a:t>
            </a:r>
          </a:p>
          <a:p>
            <a:r>
              <a:rPr lang="en-US" dirty="0"/>
              <a:t>Books</a:t>
            </a:r>
          </a:p>
          <a:p>
            <a:r>
              <a:rPr lang="en-US" dirty="0"/>
              <a:t>Flyers</a:t>
            </a:r>
          </a:p>
          <a:p>
            <a:r>
              <a:rPr lang="en-US" dirty="0"/>
              <a:t>Government reports</a:t>
            </a:r>
          </a:p>
          <a:p>
            <a:r>
              <a:rPr lang="en-US" dirty="0"/>
              <a:t>Journals</a:t>
            </a:r>
          </a:p>
          <a:p>
            <a:r>
              <a:rPr lang="en-US" dirty="0"/>
              <a:t>Leaflets</a:t>
            </a:r>
          </a:p>
          <a:p>
            <a:r>
              <a:rPr lang="en-US" dirty="0"/>
              <a:t>Legal documents</a:t>
            </a:r>
          </a:p>
          <a:p>
            <a:r>
              <a:rPr lang="en-US" dirty="0"/>
              <a:t>Magazines</a:t>
            </a:r>
          </a:p>
          <a:p>
            <a:r>
              <a:rPr lang="en-US" dirty="0"/>
              <a:t>Newspapers</a:t>
            </a:r>
          </a:p>
          <a:p>
            <a:r>
              <a:rPr lang="en-US" dirty="0"/>
              <a:t>Pamphlets</a:t>
            </a:r>
          </a:p>
          <a:p>
            <a:r>
              <a:rPr lang="en-US" dirty="0"/>
              <a:t>Press releases</a:t>
            </a:r>
          </a:p>
          <a:p>
            <a:r>
              <a:rPr lang="en-US" dirty="0"/>
              <a:t>Scholarly journals</a:t>
            </a:r>
          </a:p>
          <a:p>
            <a:r>
              <a:rPr lang="en-US" dirty="0" smtClean="0"/>
              <a:t>Textbooks</a:t>
            </a:r>
            <a:endParaRPr lang="en-US" dirty="0"/>
          </a:p>
          <a:p>
            <a:r>
              <a:rPr lang="en-US" dirty="0"/>
              <a:t>Trade journals/</a:t>
            </a:r>
            <a:r>
              <a:rPr lang="en-US" dirty="0" smtClean="0"/>
              <a:t>magazines</a:t>
            </a:r>
          </a:p>
          <a:p>
            <a:endParaRPr lang="en-US" dirty="0"/>
          </a:p>
          <a:p>
            <a:r>
              <a:rPr lang="en-US" dirty="0"/>
              <a:t>In addition to these print sources, some multimedia sources were traditionally available offline, but are now available both on- and offline, including radio shows/broadcasts, television broadcasts, documentaries, interactive discussions, public meetings and more.</a:t>
            </a:r>
          </a:p>
          <a:p>
            <a:r>
              <a:rPr lang="en-US" dirty="0"/>
              <a:t>Print sources offer the benefit of being indexed within your library’s catalog system (likely online) and being cross-referenced with other research materials within your library.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Print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2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</a:t>
            </a:r>
            <a:r>
              <a:rPr lang="en-US" dirty="0"/>
              <a:t>traditional print sources are available </a:t>
            </a:r>
            <a:r>
              <a:rPr lang="en-US" dirty="0" smtClean="0"/>
              <a:t>online.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Professional </a:t>
            </a:r>
            <a:r>
              <a:rPr lang="en-US" dirty="0"/>
              <a:t>and academic online databases house vast numbers of scholarly journal </a:t>
            </a:r>
            <a:r>
              <a:rPr lang="en-US" dirty="0" smtClean="0"/>
              <a:t>articles.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SDUSD’s library: </a:t>
            </a:r>
            <a:r>
              <a:rPr lang="en-US" dirty="0" err="1" smtClean="0"/>
              <a:t>destiny.sandi.net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 Print Sources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5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Online sources consist of anything that is available on the internet in a digital format. Common internet sources include the following:</a:t>
            </a:r>
          </a:p>
          <a:p>
            <a:r>
              <a:rPr lang="en-US" dirty="0"/>
              <a:t>Audio files</a:t>
            </a:r>
          </a:p>
          <a:p>
            <a:r>
              <a:rPr lang="en-US" dirty="0"/>
              <a:t>Blogs</a:t>
            </a:r>
          </a:p>
          <a:p>
            <a:r>
              <a:rPr lang="en-US" dirty="0"/>
              <a:t>Chat rooms</a:t>
            </a:r>
          </a:p>
          <a:p>
            <a:r>
              <a:rPr lang="en-US" dirty="0"/>
              <a:t>Discussion lists/sites</a:t>
            </a:r>
          </a:p>
          <a:p>
            <a:r>
              <a:rPr lang="en-US" dirty="0"/>
              <a:t>Emails</a:t>
            </a:r>
          </a:p>
          <a:p>
            <a:r>
              <a:rPr lang="en-US" dirty="0"/>
              <a:t>Images</a:t>
            </a:r>
          </a:p>
          <a:p>
            <a:r>
              <a:rPr lang="en-US" dirty="0"/>
              <a:t>Interactive websites</a:t>
            </a:r>
          </a:p>
          <a:p>
            <a:r>
              <a:rPr lang="en-US" dirty="0"/>
              <a:t>Message boards</a:t>
            </a:r>
          </a:p>
          <a:p>
            <a:r>
              <a:rPr lang="en-US" dirty="0"/>
              <a:t>Online radio shows</a:t>
            </a:r>
          </a:p>
          <a:p>
            <a:r>
              <a:rPr lang="en-US" dirty="0"/>
              <a:t>PDF documents</a:t>
            </a:r>
          </a:p>
          <a:p>
            <a:r>
              <a:rPr lang="en-US" dirty="0"/>
              <a:t>Podcasts</a:t>
            </a:r>
          </a:p>
          <a:p>
            <a:r>
              <a:rPr lang="en-US" dirty="0"/>
              <a:t>Video blogs</a:t>
            </a:r>
          </a:p>
          <a:p>
            <a:r>
              <a:rPr lang="en-US" dirty="0"/>
              <a:t>Websites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4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reliable and trustworthy sources are available online, it is not always easy to find </a:t>
            </a:r>
            <a:r>
              <a:rPr lang="en-US" dirty="0" smtClean="0"/>
              <a:t>them.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 problem with many online sources is that they are more </a:t>
            </a:r>
            <a:r>
              <a:rPr lang="en-US" dirty="0">
                <a:solidFill>
                  <a:srgbClr val="EDF0E9"/>
                </a:solidFill>
              </a:rPr>
              <a:t>subjective</a:t>
            </a:r>
            <a:r>
              <a:rPr lang="en-US" dirty="0"/>
              <a:t> than </a:t>
            </a:r>
            <a:r>
              <a:rPr lang="en-US" dirty="0">
                <a:solidFill>
                  <a:srgbClr val="EDF0E9"/>
                </a:solidFill>
              </a:rPr>
              <a:t>objective</a:t>
            </a:r>
            <a:r>
              <a:rPr lang="en-US" dirty="0"/>
              <a:t> in nature. In addition, anyone can publish information to the web. As a result, people claiming to be experts present inaccurate, false or misleading </a:t>
            </a:r>
            <a:r>
              <a:rPr lang="en-US" dirty="0" smtClean="0"/>
              <a:t>information.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hose </a:t>
            </a:r>
            <a:r>
              <a:rPr lang="en-US" dirty="0"/>
              <a:t>that end with the URL extension of </a:t>
            </a:r>
            <a:r>
              <a:rPr lang="en-US" dirty="0">
                <a:solidFill>
                  <a:srgbClr val="EDF0E9"/>
                </a:solidFill>
              </a:rPr>
              <a:t>.</a:t>
            </a:r>
            <a:r>
              <a:rPr lang="en-US" dirty="0" err="1">
                <a:solidFill>
                  <a:srgbClr val="EDF0E9"/>
                </a:solidFill>
              </a:rPr>
              <a:t>gov</a:t>
            </a:r>
            <a:r>
              <a:rPr lang="en-US" dirty="0">
                <a:solidFill>
                  <a:srgbClr val="EDF0E9"/>
                </a:solidFill>
              </a:rPr>
              <a:t> or .</a:t>
            </a:r>
            <a:r>
              <a:rPr lang="en-US" dirty="0" err="1">
                <a:solidFill>
                  <a:srgbClr val="EDF0E9"/>
                </a:solidFill>
              </a:rPr>
              <a:t>edu</a:t>
            </a:r>
            <a:r>
              <a:rPr lang="en-US" dirty="0"/>
              <a:t>, are usually reliable sources of information.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 note of caution when using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internet </a:t>
            </a:r>
            <a:r>
              <a:rPr lang="en-US" dirty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438</TotalTime>
  <Words>804</Words>
  <Application>Microsoft Macintosh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Paper</vt:lpstr>
      <vt:lpstr>Research Phase</vt:lpstr>
      <vt:lpstr>Announcements</vt:lpstr>
      <vt:lpstr>Task While I am Away</vt:lpstr>
      <vt:lpstr>But to Ensure You Work Together</vt:lpstr>
      <vt:lpstr>Print Sources v. Online Sources</vt:lpstr>
      <vt:lpstr>Print Sources</vt:lpstr>
      <vt:lpstr>Finding Print Sources Online</vt:lpstr>
      <vt:lpstr>Online Sources</vt:lpstr>
      <vt:lpstr>A note of caution when using  internet sources</vt:lpstr>
      <vt:lpstr>Parameters of Research Assignment</vt:lpstr>
      <vt:lpstr>Research Notes Assignment</vt:lpstr>
      <vt:lpstr>Discuss (3 min)</vt:lpstr>
      <vt:lpstr>Tips</vt:lpstr>
      <vt:lpstr>FF: Move on to Pre-Writing</vt:lpstr>
      <vt:lpstr>Practice</vt:lpstr>
      <vt:lpstr>Practice</vt:lpstr>
      <vt:lpstr>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Phase</dc:title>
  <dc:creator>Daina Weber</dc:creator>
  <cp:lastModifiedBy>Daina Weber</cp:lastModifiedBy>
  <cp:revision>14</cp:revision>
  <dcterms:created xsi:type="dcterms:W3CDTF">2015-02-27T08:06:32Z</dcterms:created>
  <dcterms:modified xsi:type="dcterms:W3CDTF">2015-02-27T15:25:18Z</dcterms:modified>
</cp:coreProperties>
</file>