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63" r:id="rId4"/>
    <p:sldId id="257" r:id="rId5"/>
    <p:sldId id="258" r:id="rId6"/>
    <p:sldId id="259" r:id="rId7"/>
    <p:sldId id="260" r:id="rId8"/>
    <p:sldId id="261" r:id="rId9"/>
    <p:sldId id="262"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0" d="100"/>
          <a:sy n="100" d="100"/>
        </p:scale>
        <p:origin x="-18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12/4/14</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12/4/14</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12/4/14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12/4/14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12/4/14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12/4/14</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12/4/14</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p:txBody>
          <a:bodyPr>
            <a:normAutofit fontScale="92500"/>
          </a:bodyPr>
          <a:lstStyle/>
          <a:p>
            <a:r>
              <a:rPr lang="en-US" sz="2800" dirty="0" smtClean="0"/>
              <a:t>To do (HW): Add entry to food log; day 3</a:t>
            </a:r>
            <a:endParaRPr lang="en-US" sz="2800" dirty="0"/>
          </a:p>
          <a:p>
            <a:r>
              <a:rPr lang="en-US" sz="2800" dirty="0" smtClean="0"/>
              <a:t>Please take out your food logs so I can give you 5 points for completing Tuesday’s entries. </a:t>
            </a:r>
          </a:p>
          <a:p>
            <a:r>
              <a:rPr lang="en-US" sz="2800" dirty="0" smtClean="0"/>
              <a:t>As I do that, please take out a piece of paper and set it up so you can take Cornell-Style notes.</a:t>
            </a:r>
          </a:p>
          <a:p>
            <a:r>
              <a:rPr lang="en-US" sz="2800" dirty="0" smtClean="0"/>
              <a:t>Your death penalty assessments are in and narratives will be in by the end of the day. Thank you for your patience!</a:t>
            </a:r>
            <a:endParaRPr lang="en-US" sz="2800" dirty="0"/>
          </a:p>
        </p:txBody>
      </p:sp>
    </p:spTree>
    <p:extLst>
      <p:ext uri="{BB962C8B-B14F-4D97-AF65-F5344CB8AC3E}">
        <p14:creationId xmlns:p14="http://schemas.microsoft.com/office/powerpoint/2010/main" val="22412245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8"/>
            <a:ext cx="7583488" cy="452577"/>
          </a:xfrm>
        </p:spPr>
        <p:txBody>
          <a:bodyPr/>
          <a:lstStyle/>
          <a:p>
            <a:r>
              <a:rPr lang="en-US" sz="4000" dirty="0" smtClean="0"/>
              <a:t>Stress &amp; our body systems</a:t>
            </a:r>
            <a:endParaRPr lang="en-US" sz="4000" dirty="0"/>
          </a:p>
        </p:txBody>
      </p:sp>
      <p:sp>
        <p:nvSpPr>
          <p:cNvPr id="3" name="Content Placeholder 2"/>
          <p:cNvSpPr>
            <a:spLocks noGrp="1"/>
          </p:cNvSpPr>
          <p:nvPr>
            <p:ph idx="1"/>
          </p:nvPr>
        </p:nvSpPr>
        <p:spPr>
          <a:xfrm>
            <a:off x="0" y="1445326"/>
            <a:ext cx="9144000" cy="5412674"/>
          </a:xfrm>
        </p:spPr>
        <p:txBody>
          <a:bodyPr/>
          <a:lstStyle/>
          <a:p>
            <a:pPr marL="0" indent="0">
              <a:buNone/>
            </a:pPr>
            <a:r>
              <a:rPr lang="en-US" dirty="0" smtClean="0"/>
              <a:t>Name that body system:</a:t>
            </a:r>
          </a:p>
          <a:p>
            <a:pPr marL="0" indent="0">
              <a:buNone/>
            </a:pPr>
            <a:r>
              <a:rPr lang="en-US" dirty="0" smtClean="0"/>
              <a:t>1.____________</a:t>
            </a:r>
          </a:p>
          <a:p>
            <a:pPr marL="0" indent="0">
              <a:buNone/>
            </a:pPr>
            <a:r>
              <a:rPr lang="en-US" dirty="0" smtClean="0"/>
              <a:t>2. ___________</a:t>
            </a:r>
          </a:p>
          <a:p>
            <a:pPr marL="0" indent="0">
              <a:buNone/>
            </a:pPr>
            <a:r>
              <a:rPr lang="en-US" dirty="0" smtClean="0"/>
              <a:t>3. ___________</a:t>
            </a:r>
          </a:p>
          <a:p>
            <a:pPr marL="0" indent="0">
              <a:buNone/>
            </a:pPr>
            <a:r>
              <a:rPr lang="en-US" dirty="0" smtClean="0"/>
              <a:t>4. ___________</a:t>
            </a:r>
          </a:p>
          <a:p>
            <a:pPr marL="0" indent="0">
              <a:buNone/>
            </a:pPr>
            <a:r>
              <a:rPr lang="en-US" dirty="0" smtClean="0"/>
              <a:t>5. ___________</a:t>
            </a:r>
          </a:p>
          <a:p>
            <a:pPr marL="0" indent="0">
              <a:buNone/>
            </a:pPr>
            <a:r>
              <a:rPr lang="en-US" dirty="0" smtClean="0"/>
              <a:t>6. ___________</a:t>
            </a:r>
          </a:p>
          <a:p>
            <a:pPr marL="0" indent="0">
              <a:buNone/>
            </a:pPr>
            <a:r>
              <a:rPr lang="en-US" dirty="0" smtClean="0"/>
              <a:t>7. ___________</a:t>
            </a:r>
            <a:endParaRPr lang="en-US" dirty="0"/>
          </a:p>
        </p:txBody>
      </p:sp>
      <p:pic>
        <p:nvPicPr>
          <p:cNvPr id="5" name="Picture 4" descr="stress effects on body system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5984" y="452646"/>
            <a:ext cx="5639871" cy="6299114"/>
          </a:xfrm>
          <a:prstGeom prst="rect">
            <a:avLst/>
          </a:prstGeom>
        </p:spPr>
      </p:pic>
    </p:spTree>
    <p:extLst>
      <p:ext uri="{BB962C8B-B14F-4D97-AF65-F5344CB8AC3E}">
        <p14:creationId xmlns:p14="http://schemas.microsoft.com/office/powerpoint/2010/main" val="12331443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Nervous system</a:t>
            </a:r>
            <a:endParaRPr lang="en-US" dirty="0"/>
          </a:p>
        </p:txBody>
      </p:sp>
      <p:pic>
        <p:nvPicPr>
          <p:cNvPr id="5" name="Content Placeholder 4" descr="Nervous System.jpg"/>
          <p:cNvPicPr>
            <a:picLocks noGrp="1" noChangeAspect="1"/>
          </p:cNvPicPr>
          <p:nvPr>
            <p:ph idx="1"/>
          </p:nvPr>
        </p:nvPicPr>
        <p:blipFill>
          <a:blip r:embed="rId2">
            <a:extLst>
              <a:ext uri="{28A0092B-C50C-407E-A947-70E740481C1C}">
                <a14:useLocalDpi xmlns:a14="http://schemas.microsoft.com/office/drawing/2010/main" val="0"/>
              </a:ext>
            </a:extLst>
          </a:blip>
          <a:srcRect t="-24978" b="-24978"/>
          <a:stretch>
            <a:fillRect/>
          </a:stretch>
        </p:blipFill>
        <p:spPr>
          <a:xfrm>
            <a:off x="779463" y="1828800"/>
            <a:ext cx="7583487" cy="4297363"/>
          </a:xfrm>
        </p:spPr>
      </p:pic>
    </p:spTree>
    <p:extLst>
      <p:ext uri="{BB962C8B-B14F-4D97-AF65-F5344CB8AC3E}">
        <p14:creationId xmlns:p14="http://schemas.microsoft.com/office/powerpoint/2010/main" val="14413450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Musculoskeletal System</a:t>
            </a:r>
            <a:endParaRPr lang="en-US" dirty="0"/>
          </a:p>
        </p:txBody>
      </p:sp>
      <p:pic>
        <p:nvPicPr>
          <p:cNvPr id="4" name="Content Placeholder 3" descr="Musculorskelatal System.jpg"/>
          <p:cNvPicPr>
            <a:picLocks noGrp="1" noChangeAspect="1"/>
          </p:cNvPicPr>
          <p:nvPr>
            <p:ph idx="1"/>
          </p:nvPr>
        </p:nvPicPr>
        <p:blipFill>
          <a:blip r:embed="rId2">
            <a:extLst>
              <a:ext uri="{28A0092B-C50C-407E-A947-70E740481C1C}">
                <a14:useLocalDpi xmlns:a14="http://schemas.microsoft.com/office/drawing/2010/main" val="0"/>
              </a:ext>
            </a:extLst>
          </a:blip>
          <a:srcRect t="-41469" b="-41469"/>
          <a:stretch>
            <a:fillRect/>
          </a:stretch>
        </p:blipFill>
        <p:spPr/>
      </p:pic>
    </p:spTree>
    <p:extLst>
      <p:ext uri="{BB962C8B-B14F-4D97-AF65-F5344CB8AC3E}">
        <p14:creationId xmlns:p14="http://schemas.microsoft.com/office/powerpoint/2010/main" val="42923276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Respiratory System</a:t>
            </a:r>
            <a:endParaRPr lang="en-US" dirty="0"/>
          </a:p>
        </p:txBody>
      </p:sp>
      <p:pic>
        <p:nvPicPr>
          <p:cNvPr id="4" name="Content Placeholder 3" descr="Respiratory System.jpg"/>
          <p:cNvPicPr>
            <a:picLocks noGrp="1" noChangeAspect="1"/>
          </p:cNvPicPr>
          <p:nvPr>
            <p:ph idx="1"/>
          </p:nvPr>
        </p:nvPicPr>
        <p:blipFill>
          <a:blip r:embed="rId2">
            <a:extLst>
              <a:ext uri="{28A0092B-C50C-407E-A947-70E740481C1C}">
                <a14:useLocalDpi xmlns:a14="http://schemas.microsoft.com/office/drawing/2010/main" val="0"/>
              </a:ext>
            </a:extLst>
          </a:blip>
          <a:srcRect t="-66133" b="-66133"/>
          <a:stretch>
            <a:fillRect/>
          </a:stretch>
        </p:blipFill>
        <p:spPr/>
      </p:pic>
    </p:spTree>
    <p:extLst>
      <p:ext uri="{BB962C8B-B14F-4D97-AF65-F5344CB8AC3E}">
        <p14:creationId xmlns:p14="http://schemas.microsoft.com/office/powerpoint/2010/main" val="19565016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Cardiovascular system</a:t>
            </a:r>
            <a:endParaRPr lang="en-US" dirty="0"/>
          </a:p>
        </p:txBody>
      </p:sp>
      <p:pic>
        <p:nvPicPr>
          <p:cNvPr id="4" name="Content Placeholder 3" descr="Cardiovascular System.jpg"/>
          <p:cNvPicPr>
            <a:picLocks noGrp="1" noChangeAspect="1"/>
          </p:cNvPicPr>
          <p:nvPr>
            <p:ph idx="1"/>
          </p:nvPr>
        </p:nvPicPr>
        <p:blipFill>
          <a:blip r:embed="rId2">
            <a:extLst>
              <a:ext uri="{28A0092B-C50C-407E-A947-70E740481C1C}">
                <a14:useLocalDpi xmlns:a14="http://schemas.microsoft.com/office/drawing/2010/main" val="0"/>
              </a:ext>
            </a:extLst>
          </a:blip>
          <a:srcRect t="-12081" b="-12081"/>
          <a:stretch>
            <a:fillRect/>
          </a:stretch>
        </p:blipFill>
        <p:spPr/>
      </p:pic>
    </p:spTree>
    <p:extLst>
      <p:ext uri="{BB962C8B-B14F-4D97-AF65-F5344CB8AC3E}">
        <p14:creationId xmlns:p14="http://schemas.microsoft.com/office/powerpoint/2010/main" val="53980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Endocrine system</a:t>
            </a:r>
            <a:endParaRPr lang="en-US" dirty="0"/>
          </a:p>
        </p:txBody>
      </p:sp>
      <p:pic>
        <p:nvPicPr>
          <p:cNvPr id="4" name="Content Placeholder 3" descr="Endocrine System.jpg"/>
          <p:cNvPicPr>
            <a:picLocks noGrp="1" noChangeAspect="1"/>
          </p:cNvPicPr>
          <p:nvPr>
            <p:ph idx="1"/>
          </p:nvPr>
        </p:nvPicPr>
        <p:blipFill>
          <a:blip r:embed="rId2">
            <a:extLst>
              <a:ext uri="{28A0092B-C50C-407E-A947-70E740481C1C}">
                <a14:useLocalDpi xmlns:a14="http://schemas.microsoft.com/office/drawing/2010/main" val="0"/>
              </a:ext>
            </a:extLst>
          </a:blip>
          <a:srcRect t="-17470" b="-17470"/>
          <a:stretch>
            <a:fillRect/>
          </a:stretch>
        </p:blipFill>
        <p:spPr/>
      </p:pic>
    </p:spTree>
    <p:extLst>
      <p:ext uri="{BB962C8B-B14F-4D97-AF65-F5344CB8AC3E}">
        <p14:creationId xmlns:p14="http://schemas.microsoft.com/office/powerpoint/2010/main" val="42361481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Gastrointestinal System</a:t>
            </a:r>
            <a:endParaRPr lang="en-US" dirty="0"/>
          </a:p>
        </p:txBody>
      </p:sp>
      <p:pic>
        <p:nvPicPr>
          <p:cNvPr id="4" name="Content Placeholder 3" descr="Gastroinestinal System.jpg"/>
          <p:cNvPicPr>
            <a:picLocks noGrp="1" noChangeAspect="1"/>
          </p:cNvPicPr>
          <p:nvPr>
            <p:ph idx="1"/>
          </p:nvPr>
        </p:nvPicPr>
        <p:blipFill>
          <a:blip r:embed="rId2">
            <a:extLst>
              <a:ext uri="{28A0092B-C50C-407E-A947-70E740481C1C}">
                <a14:useLocalDpi xmlns:a14="http://schemas.microsoft.com/office/drawing/2010/main" val="0"/>
              </a:ext>
            </a:extLst>
          </a:blip>
          <a:srcRect t="-13226" b="-13226"/>
          <a:stretch>
            <a:fillRect/>
          </a:stretch>
        </p:blipFill>
        <p:spPr/>
      </p:pic>
    </p:spTree>
    <p:extLst>
      <p:ext uri="{BB962C8B-B14F-4D97-AF65-F5344CB8AC3E}">
        <p14:creationId xmlns:p14="http://schemas.microsoft.com/office/powerpoint/2010/main" val="40012100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Reproductive system</a:t>
            </a:r>
            <a:endParaRPr lang="en-US" dirty="0"/>
          </a:p>
        </p:txBody>
      </p:sp>
      <p:pic>
        <p:nvPicPr>
          <p:cNvPr id="4" name="Content Placeholder 3" descr="Reproductive System.jpg"/>
          <p:cNvPicPr>
            <a:picLocks noGrp="1" noChangeAspect="1"/>
          </p:cNvPicPr>
          <p:nvPr>
            <p:ph idx="1"/>
          </p:nvPr>
        </p:nvPicPr>
        <p:blipFill>
          <a:blip r:embed="rId2">
            <a:extLst>
              <a:ext uri="{28A0092B-C50C-407E-A947-70E740481C1C}">
                <a14:useLocalDpi xmlns:a14="http://schemas.microsoft.com/office/drawing/2010/main" val="0"/>
              </a:ext>
            </a:extLst>
          </a:blip>
          <a:srcRect l="-35236" r="-35236"/>
          <a:stretch>
            <a:fillRect/>
          </a:stretch>
        </p:blipFill>
        <p:spPr/>
      </p:pic>
    </p:spTree>
    <p:extLst>
      <p:ext uri="{BB962C8B-B14F-4D97-AF65-F5344CB8AC3E}">
        <p14:creationId xmlns:p14="http://schemas.microsoft.com/office/powerpoint/2010/main" val="196500673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a:t>
            </a:r>
            <a:endParaRPr lang="en-US" dirty="0"/>
          </a:p>
        </p:txBody>
      </p:sp>
      <p:sp>
        <p:nvSpPr>
          <p:cNvPr id="3" name="Content Placeholder 2"/>
          <p:cNvSpPr>
            <a:spLocks noGrp="1"/>
          </p:cNvSpPr>
          <p:nvPr>
            <p:ph idx="1"/>
          </p:nvPr>
        </p:nvSpPr>
        <p:spPr/>
        <p:txBody>
          <a:bodyPr/>
          <a:lstStyle/>
          <a:p>
            <a:pPr marL="0" indent="0">
              <a:buNone/>
            </a:pPr>
            <a:r>
              <a:rPr lang="en-US" dirty="0" smtClean="0"/>
              <a:t>Reread your notes on the effects of stress with your tablemates, then discuss the following questions:</a:t>
            </a:r>
          </a:p>
          <a:p>
            <a:r>
              <a:rPr lang="en-US" dirty="0" smtClean="0"/>
              <a:t>In your opinion, what body system has the potential to suffer most from stress? Why?</a:t>
            </a:r>
          </a:p>
          <a:p>
            <a:r>
              <a:rPr lang="en-US" dirty="0" smtClean="0"/>
              <a:t>Which effects of stress are short-term and which are long-term?</a:t>
            </a:r>
          </a:p>
          <a:p>
            <a:pPr marL="0" indent="0">
              <a:buNone/>
            </a:pPr>
            <a:endParaRPr lang="en-US" dirty="0"/>
          </a:p>
        </p:txBody>
      </p:sp>
    </p:spTree>
    <p:extLst>
      <p:ext uri="{BB962C8B-B14F-4D97-AF65-F5344CB8AC3E}">
        <p14:creationId xmlns:p14="http://schemas.microsoft.com/office/powerpoint/2010/main" val="2387851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Topic: Stress and Anxiety</a:t>
            </a:r>
            <a:endParaRPr lang="en-US" dirty="0"/>
          </a:p>
        </p:txBody>
      </p:sp>
      <p:sp>
        <p:nvSpPr>
          <p:cNvPr id="3" name="Subtitle 2"/>
          <p:cNvSpPr>
            <a:spLocks noGrp="1"/>
          </p:cNvSpPr>
          <p:nvPr>
            <p:ph type="subTitle" idx="1"/>
          </p:nvPr>
        </p:nvSpPr>
        <p:spPr/>
        <p:txBody>
          <a:bodyPr/>
          <a:lstStyle/>
          <a:p>
            <a:r>
              <a:rPr lang="en-US" sz="2400" dirty="0" smtClean="0"/>
              <a:t>Essential Question: How do stress and anxiety affect our body systems and is there anything that we can do to prevent these effects?</a:t>
            </a:r>
          </a:p>
          <a:p>
            <a:endParaRPr lang="en-US" dirty="0" smtClean="0"/>
          </a:p>
        </p:txBody>
      </p:sp>
      <p:sp>
        <p:nvSpPr>
          <p:cNvPr id="4" name="TextBox 3"/>
          <p:cNvSpPr txBox="1"/>
          <p:nvPr/>
        </p:nvSpPr>
        <p:spPr>
          <a:xfrm>
            <a:off x="262769" y="131393"/>
            <a:ext cx="1326004" cy="646331"/>
          </a:xfrm>
          <a:prstGeom prst="rect">
            <a:avLst/>
          </a:prstGeom>
          <a:noFill/>
        </p:spPr>
        <p:txBody>
          <a:bodyPr wrap="none" rtlCol="0">
            <a:spAutoFit/>
          </a:bodyPr>
          <a:lstStyle/>
          <a:p>
            <a:r>
              <a:rPr lang="en-US" dirty="0" smtClean="0"/>
              <a:t>Mrs. Weber</a:t>
            </a:r>
          </a:p>
          <a:p>
            <a:r>
              <a:rPr lang="en-US" dirty="0" smtClean="0"/>
              <a:t>English 1</a:t>
            </a:r>
            <a:endParaRPr lang="en-US" dirty="0"/>
          </a:p>
        </p:txBody>
      </p:sp>
    </p:spTree>
    <p:extLst>
      <p:ext uri="{BB962C8B-B14F-4D97-AF65-F5344CB8AC3E}">
        <p14:creationId xmlns:p14="http://schemas.microsoft.com/office/powerpoint/2010/main" val="28604369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a:t>
            </a:r>
            <a:endParaRPr lang="en-US" dirty="0"/>
          </a:p>
        </p:txBody>
      </p:sp>
      <p:sp>
        <p:nvSpPr>
          <p:cNvPr id="3" name="Content Placeholder 2"/>
          <p:cNvSpPr>
            <a:spLocks noGrp="1"/>
          </p:cNvSpPr>
          <p:nvPr>
            <p:ph idx="1"/>
          </p:nvPr>
        </p:nvSpPr>
        <p:spPr/>
        <p:txBody>
          <a:bodyPr/>
          <a:lstStyle/>
          <a:p>
            <a:r>
              <a:rPr lang="en-US" sz="2600" dirty="0" smtClean="0"/>
              <a:t>Why do people suffer from anxiety or get stressed out? Be prepared to support your claim with evidence.</a:t>
            </a:r>
          </a:p>
          <a:p>
            <a:r>
              <a:rPr lang="en-US" sz="2600" dirty="0" smtClean="0"/>
              <a:t>Describe someone in your life that you believe is stressed. How do you know they are stressed? What signs and symptoms of stress do they exhibit? (no need to name the person)</a:t>
            </a:r>
          </a:p>
          <a:p>
            <a:pPr marL="0" indent="0" algn="ctr">
              <a:buNone/>
            </a:pPr>
            <a:r>
              <a:rPr lang="en-US" sz="3200" dirty="0" smtClean="0"/>
              <a:t>Be Prepared to Discuss</a:t>
            </a:r>
            <a:r>
              <a:rPr lang="en-US" dirty="0" smtClean="0"/>
              <a:t> </a:t>
            </a:r>
            <a:endParaRPr lang="en-US" dirty="0"/>
          </a:p>
        </p:txBody>
      </p:sp>
    </p:spTree>
    <p:extLst>
      <p:ext uri="{BB962C8B-B14F-4D97-AF65-F5344CB8AC3E}">
        <p14:creationId xmlns:p14="http://schemas.microsoft.com/office/powerpoint/2010/main" val="30214338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5o Common signs &amp; symptoms of stress</a:t>
            </a:r>
            <a:endParaRPr lang="en-US" dirty="0"/>
          </a:p>
        </p:txBody>
      </p:sp>
      <p:sp>
        <p:nvSpPr>
          <p:cNvPr id="3" name="Content Placeholder 2"/>
          <p:cNvSpPr>
            <a:spLocks noGrp="1"/>
          </p:cNvSpPr>
          <p:nvPr>
            <p:ph idx="1"/>
          </p:nvPr>
        </p:nvSpPr>
        <p:spPr>
          <a:xfrm>
            <a:off x="116786" y="1591320"/>
            <a:ext cx="8246165" cy="4905348"/>
          </a:xfrm>
        </p:spPr>
        <p:txBody>
          <a:bodyPr>
            <a:normAutofit fontScale="70000" lnSpcReduction="20000"/>
          </a:bodyPr>
          <a:lstStyle/>
          <a:p>
            <a:pPr marL="0" indent="0" algn="ctr">
              <a:buNone/>
            </a:pPr>
            <a:r>
              <a:rPr lang="en-US" sz="2900" dirty="0" smtClean="0">
                <a:effectLst/>
              </a:rPr>
              <a:t>1. Frequent </a:t>
            </a:r>
            <a:r>
              <a:rPr lang="en-US" sz="2900" dirty="0">
                <a:effectLst/>
              </a:rPr>
              <a:t>headaches, jaw clenching or </a:t>
            </a:r>
            <a:r>
              <a:rPr lang="en-US" sz="2900" dirty="0" smtClean="0">
                <a:effectLst/>
              </a:rPr>
              <a:t>pain</a:t>
            </a:r>
            <a:endParaRPr lang="en-US" sz="2900" dirty="0">
              <a:effectLst/>
            </a:endParaRPr>
          </a:p>
          <a:p>
            <a:pPr marL="0" indent="0" algn="ctr">
              <a:buNone/>
            </a:pPr>
            <a:r>
              <a:rPr lang="en-US" sz="2900" dirty="0">
                <a:effectLst/>
              </a:rPr>
              <a:t>2. Gritting, grinding teeth</a:t>
            </a:r>
          </a:p>
          <a:p>
            <a:pPr marL="0" indent="0" algn="ctr">
              <a:buNone/>
            </a:pPr>
            <a:r>
              <a:rPr lang="en-US" sz="2900" dirty="0">
                <a:effectLst/>
              </a:rPr>
              <a:t>3. Stuttering or stammering</a:t>
            </a:r>
          </a:p>
          <a:p>
            <a:pPr marL="0" indent="0" algn="ctr">
              <a:buNone/>
            </a:pPr>
            <a:r>
              <a:rPr lang="en-US" sz="2900" dirty="0">
                <a:effectLst/>
              </a:rPr>
              <a:t>4. Tremors, trembling of lips, hands</a:t>
            </a:r>
          </a:p>
          <a:p>
            <a:pPr marL="0" indent="0" algn="ctr">
              <a:buNone/>
            </a:pPr>
            <a:r>
              <a:rPr lang="en-US" sz="2900" dirty="0">
                <a:effectLst/>
              </a:rPr>
              <a:t>5. Neck ache, back pain, muscle spasms</a:t>
            </a:r>
          </a:p>
          <a:p>
            <a:pPr marL="0" indent="0" algn="ctr">
              <a:buNone/>
            </a:pPr>
            <a:r>
              <a:rPr lang="en-US" sz="2900" dirty="0">
                <a:effectLst/>
              </a:rPr>
              <a:t>6. Light headedness, faintness, dizziness</a:t>
            </a:r>
          </a:p>
          <a:p>
            <a:pPr marL="0" indent="0" algn="ctr">
              <a:buNone/>
            </a:pPr>
            <a:r>
              <a:rPr lang="en-US" sz="2900" dirty="0">
                <a:effectLst/>
              </a:rPr>
              <a:t>7. Ringing, buzzing or </a:t>
            </a:r>
            <a:r>
              <a:rPr lang="en-US" sz="2900" dirty="0" smtClean="0">
                <a:effectLst/>
              </a:rPr>
              <a:t>popping </a:t>
            </a:r>
            <a:r>
              <a:rPr lang="en-US" sz="2900" dirty="0">
                <a:effectLst/>
              </a:rPr>
              <a:t>sounds</a:t>
            </a:r>
          </a:p>
          <a:p>
            <a:pPr marL="0" indent="0" algn="ctr">
              <a:buNone/>
            </a:pPr>
            <a:r>
              <a:rPr lang="en-US" sz="2900" dirty="0">
                <a:effectLst/>
              </a:rPr>
              <a:t>8. Frequent blushing, sweating</a:t>
            </a:r>
          </a:p>
          <a:p>
            <a:pPr marL="0" indent="0" algn="ctr">
              <a:buNone/>
            </a:pPr>
            <a:r>
              <a:rPr lang="en-US" sz="2900" dirty="0">
                <a:effectLst/>
              </a:rPr>
              <a:t>9. Cold or sweaty hands, feet</a:t>
            </a:r>
          </a:p>
          <a:p>
            <a:pPr marL="0" indent="0" algn="ctr">
              <a:buNone/>
            </a:pPr>
            <a:r>
              <a:rPr lang="en-US" sz="2900" dirty="0">
                <a:effectLst/>
              </a:rPr>
              <a:t>10. Dry mouth, problems swallowing</a:t>
            </a:r>
          </a:p>
          <a:p>
            <a:endParaRPr lang="en-US" dirty="0"/>
          </a:p>
        </p:txBody>
      </p:sp>
    </p:spTree>
    <p:extLst>
      <p:ext uri="{BB962C8B-B14F-4D97-AF65-F5344CB8AC3E}">
        <p14:creationId xmlns:p14="http://schemas.microsoft.com/office/powerpoint/2010/main" val="31819207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 common signs of &amp; symptoms of stress</a:t>
            </a:r>
            <a:endParaRPr lang="en-US" dirty="0"/>
          </a:p>
        </p:txBody>
      </p:sp>
      <p:sp>
        <p:nvSpPr>
          <p:cNvPr id="3" name="Content Placeholder 2"/>
          <p:cNvSpPr>
            <a:spLocks noGrp="1"/>
          </p:cNvSpPr>
          <p:nvPr>
            <p:ph idx="1"/>
          </p:nvPr>
        </p:nvSpPr>
        <p:spPr>
          <a:xfrm>
            <a:off x="204376" y="1532922"/>
            <a:ext cx="8158575" cy="5007544"/>
          </a:xfrm>
        </p:spPr>
        <p:txBody>
          <a:bodyPr>
            <a:normAutofit fontScale="85000" lnSpcReduction="20000"/>
          </a:bodyPr>
          <a:lstStyle/>
          <a:p>
            <a:pPr marL="0" indent="0" algn="ctr">
              <a:buNone/>
            </a:pPr>
            <a:r>
              <a:rPr lang="en-US" dirty="0">
                <a:effectLst/>
              </a:rPr>
              <a:t>11. Frequent colds, infections, herpes sores</a:t>
            </a:r>
          </a:p>
          <a:p>
            <a:pPr marL="0" indent="0" algn="ctr">
              <a:buNone/>
            </a:pPr>
            <a:r>
              <a:rPr lang="en-US" dirty="0">
                <a:effectLst/>
              </a:rPr>
              <a:t>12. Rashes, itching, hives, “goose bumps”</a:t>
            </a:r>
          </a:p>
          <a:p>
            <a:pPr marL="0" indent="0" algn="ctr">
              <a:buNone/>
            </a:pPr>
            <a:r>
              <a:rPr lang="en-US" dirty="0">
                <a:effectLst/>
              </a:rPr>
              <a:t>13. Unexplained or frequent “allergy” attacks</a:t>
            </a:r>
          </a:p>
          <a:p>
            <a:pPr marL="0" indent="0" algn="ctr">
              <a:buNone/>
            </a:pPr>
            <a:r>
              <a:rPr lang="en-US" dirty="0">
                <a:effectLst/>
              </a:rPr>
              <a:t>14. Heartburn, stomach pain, nausea</a:t>
            </a:r>
          </a:p>
          <a:p>
            <a:pPr marL="0" indent="0" algn="ctr">
              <a:buNone/>
            </a:pPr>
            <a:r>
              <a:rPr lang="en-US" dirty="0">
                <a:effectLst/>
              </a:rPr>
              <a:t>15. Excess belching, flatulence</a:t>
            </a:r>
          </a:p>
          <a:p>
            <a:pPr marL="0" indent="0" algn="ctr">
              <a:buNone/>
            </a:pPr>
            <a:r>
              <a:rPr lang="en-US" dirty="0">
                <a:effectLst/>
              </a:rPr>
              <a:t>16. Constipation, diarrhea, loss of control</a:t>
            </a:r>
          </a:p>
          <a:p>
            <a:pPr marL="0" indent="0" algn="ctr">
              <a:buNone/>
            </a:pPr>
            <a:r>
              <a:rPr lang="en-US" dirty="0">
                <a:effectLst/>
              </a:rPr>
              <a:t>17. Difficulty breathing, frequent sighing</a:t>
            </a:r>
          </a:p>
          <a:p>
            <a:pPr marL="0" indent="0" algn="ctr">
              <a:buNone/>
            </a:pPr>
            <a:r>
              <a:rPr lang="en-US" dirty="0">
                <a:effectLst/>
              </a:rPr>
              <a:t>18. Sudden attacks of life threatening panic</a:t>
            </a:r>
          </a:p>
          <a:p>
            <a:pPr marL="0" indent="0" algn="ctr">
              <a:buNone/>
            </a:pPr>
            <a:r>
              <a:rPr lang="en-US" dirty="0">
                <a:effectLst/>
              </a:rPr>
              <a:t>19. Chest pain, palpitations, rapid pulse</a:t>
            </a:r>
          </a:p>
          <a:p>
            <a:pPr marL="0" indent="0" algn="ctr">
              <a:buNone/>
            </a:pPr>
            <a:r>
              <a:rPr lang="en-US" dirty="0">
                <a:effectLst/>
              </a:rPr>
              <a:t>20. Frequent urination</a:t>
            </a:r>
          </a:p>
          <a:p>
            <a:pPr marL="0" indent="0">
              <a:buNone/>
            </a:pPr>
            <a:endParaRPr lang="en-US" dirty="0"/>
          </a:p>
        </p:txBody>
      </p:sp>
    </p:spTree>
    <p:extLst>
      <p:ext uri="{BB962C8B-B14F-4D97-AF65-F5344CB8AC3E}">
        <p14:creationId xmlns:p14="http://schemas.microsoft.com/office/powerpoint/2010/main" val="17717773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 common signs of &amp; symptoms of stress</a:t>
            </a:r>
            <a:endParaRPr lang="en-US" dirty="0"/>
          </a:p>
        </p:txBody>
      </p:sp>
      <p:sp>
        <p:nvSpPr>
          <p:cNvPr id="3" name="Content Placeholder 2"/>
          <p:cNvSpPr>
            <a:spLocks noGrp="1"/>
          </p:cNvSpPr>
          <p:nvPr>
            <p:ph idx="1"/>
          </p:nvPr>
        </p:nvSpPr>
        <p:spPr>
          <a:xfrm>
            <a:off x="204376" y="1532922"/>
            <a:ext cx="8158575" cy="5007544"/>
          </a:xfrm>
        </p:spPr>
        <p:txBody>
          <a:bodyPr>
            <a:normAutofit fontScale="85000" lnSpcReduction="20000"/>
          </a:bodyPr>
          <a:lstStyle/>
          <a:p>
            <a:pPr marL="0" indent="0" algn="ctr">
              <a:buNone/>
            </a:pPr>
            <a:r>
              <a:rPr lang="en-US" dirty="0">
                <a:effectLst/>
              </a:rPr>
              <a:t>21. Diminished sexual desire or performance</a:t>
            </a:r>
          </a:p>
          <a:p>
            <a:pPr marL="0" indent="0" algn="ctr">
              <a:buNone/>
            </a:pPr>
            <a:r>
              <a:rPr lang="en-US" dirty="0">
                <a:effectLst/>
              </a:rPr>
              <a:t>22. Excess anxiety, worry, guilt, nervousness</a:t>
            </a:r>
          </a:p>
          <a:p>
            <a:pPr marL="0" indent="0" algn="ctr">
              <a:buNone/>
            </a:pPr>
            <a:r>
              <a:rPr lang="en-US" dirty="0">
                <a:effectLst/>
              </a:rPr>
              <a:t>23. Increased anger, frustration, hostility</a:t>
            </a:r>
          </a:p>
          <a:p>
            <a:pPr marL="0" indent="0" algn="ctr">
              <a:buNone/>
            </a:pPr>
            <a:r>
              <a:rPr lang="en-US" dirty="0">
                <a:effectLst/>
              </a:rPr>
              <a:t>24. Depression, frequent or wild mood swings</a:t>
            </a:r>
          </a:p>
          <a:p>
            <a:pPr marL="0" indent="0" algn="ctr">
              <a:buNone/>
            </a:pPr>
            <a:r>
              <a:rPr lang="en-US" dirty="0">
                <a:effectLst/>
              </a:rPr>
              <a:t>25. Increased or decreased appetite</a:t>
            </a:r>
          </a:p>
          <a:p>
            <a:pPr marL="0" indent="0" algn="ctr">
              <a:buNone/>
            </a:pPr>
            <a:r>
              <a:rPr lang="en-US" dirty="0">
                <a:effectLst/>
              </a:rPr>
              <a:t>26. Insomnia, nightmares, disturbing dreams</a:t>
            </a:r>
          </a:p>
          <a:p>
            <a:pPr marL="0" indent="0" algn="ctr">
              <a:buNone/>
            </a:pPr>
            <a:r>
              <a:rPr lang="en-US" dirty="0">
                <a:effectLst/>
              </a:rPr>
              <a:t>27. Difficulty concentrating, racing thoughts</a:t>
            </a:r>
          </a:p>
          <a:p>
            <a:pPr marL="0" indent="0" algn="ctr">
              <a:buNone/>
            </a:pPr>
            <a:r>
              <a:rPr lang="en-US" dirty="0">
                <a:effectLst/>
              </a:rPr>
              <a:t>28. Trouble learning new information</a:t>
            </a:r>
          </a:p>
          <a:p>
            <a:pPr marL="0" indent="0" algn="ctr">
              <a:buNone/>
            </a:pPr>
            <a:r>
              <a:rPr lang="en-US" dirty="0">
                <a:effectLst/>
              </a:rPr>
              <a:t>29. Forgetfulness, disorganization, confusion</a:t>
            </a:r>
          </a:p>
          <a:p>
            <a:pPr marL="0" indent="0" algn="ctr">
              <a:buNone/>
            </a:pPr>
            <a:r>
              <a:rPr lang="en-US" dirty="0">
                <a:effectLst/>
              </a:rPr>
              <a:t>30. Difficulty in making decisions</a:t>
            </a:r>
          </a:p>
          <a:p>
            <a:pPr marL="0" indent="0">
              <a:buNone/>
            </a:pPr>
            <a:endParaRPr lang="en-US" dirty="0"/>
          </a:p>
        </p:txBody>
      </p:sp>
    </p:spTree>
    <p:extLst>
      <p:ext uri="{BB962C8B-B14F-4D97-AF65-F5344CB8AC3E}">
        <p14:creationId xmlns:p14="http://schemas.microsoft.com/office/powerpoint/2010/main" val="38204636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 common signs of &amp; symptoms of stress</a:t>
            </a:r>
            <a:endParaRPr lang="en-US" dirty="0"/>
          </a:p>
        </p:txBody>
      </p:sp>
      <p:sp>
        <p:nvSpPr>
          <p:cNvPr id="3" name="Content Placeholder 2"/>
          <p:cNvSpPr>
            <a:spLocks noGrp="1"/>
          </p:cNvSpPr>
          <p:nvPr>
            <p:ph idx="1"/>
          </p:nvPr>
        </p:nvSpPr>
        <p:spPr>
          <a:xfrm>
            <a:off x="204376" y="1532922"/>
            <a:ext cx="8158575" cy="5007544"/>
          </a:xfrm>
        </p:spPr>
        <p:txBody>
          <a:bodyPr>
            <a:normAutofit fontScale="85000" lnSpcReduction="20000"/>
          </a:bodyPr>
          <a:lstStyle/>
          <a:p>
            <a:pPr marL="0" indent="0" algn="ctr">
              <a:buNone/>
            </a:pPr>
            <a:r>
              <a:rPr lang="en-US" dirty="0">
                <a:effectLst/>
              </a:rPr>
              <a:t>31. Feeling overloaded or overwhelmed</a:t>
            </a:r>
          </a:p>
          <a:p>
            <a:pPr marL="0" indent="0" algn="ctr">
              <a:buNone/>
            </a:pPr>
            <a:r>
              <a:rPr lang="en-US" dirty="0">
                <a:effectLst/>
              </a:rPr>
              <a:t>32. Frequent crying spells or suicidal thoughts</a:t>
            </a:r>
          </a:p>
          <a:p>
            <a:pPr marL="0" indent="0" algn="ctr">
              <a:buNone/>
            </a:pPr>
            <a:r>
              <a:rPr lang="en-US" dirty="0">
                <a:effectLst/>
              </a:rPr>
              <a:t>33. Feelings of loneliness or worthlessness</a:t>
            </a:r>
          </a:p>
          <a:p>
            <a:pPr marL="0" indent="0" algn="ctr">
              <a:buNone/>
            </a:pPr>
            <a:r>
              <a:rPr lang="en-US" dirty="0">
                <a:effectLst/>
              </a:rPr>
              <a:t>34. Little interest in appearance, punctuality</a:t>
            </a:r>
          </a:p>
          <a:p>
            <a:pPr marL="0" indent="0" algn="ctr">
              <a:buNone/>
            </a:pPr>
            <a:r>
              <a:rPr lang="en-US" dirty="0">
                <a:effectLst/>
              </a:rPr>
              <a:t>35. Nervous habits, fidgeting, feet tapping</a:t>
            </a:r>
          </a:p>
          <a:p>
            <a:pPr marL="0" indent="0" algn="ctr">
              <a:buNone/>
            </a:pPr>
            <a:r>
              <a:rPr lang="en-US" dirty="0">
                <a:effectLst/>
              </a:rPr>
              <a:t>36. Increased frustration, irritability, edginess</a:t>
            </a:r>
          </a:p>
          <a:p>
            <a:pPr marL="0" indent="0" algn="ctr">
              <a:buNone/>
            </a:pPr>
            <a:r>
              <a:rPr lang="en-US" dirty="0">
                <a:effectLst/>
              </a:rPr>
              <a:t>37. Overreaction to petty annoyances</a:t>
            </a:r>
          </a:p>
          <a:p>
            <a:pPr marL="0" indent="0" algn="ctr">
              <a:buNone/>
            </a:pPr>
            <a:r>
              <a:rPr lang="en-US" dirty="0">
                <a:effectLst/>
              </a:rPr>
              <a:t>38. Increased number of minor accidents</a:t>
            </a:r>
          </a:p>
          <a:p>
            <a:pPr marL="0" indent="0" algn="ctr">
              <a:buNone/>
            </a:pPr>
            <a:r>
              <a:rPr lang="en-US" dirty="0">
                <a:effectLst/>
              </a:rPr>
              <a:t>39. Obsessive or compulsive behavior</a:t>
            </a:r>
          </a:p>
          <a:p>
            <a:pPr marL="0" indent="0" algn="ctr">
              <a:buNone/>
            </a:pPr>
            <a:r>
              <a:rPr lang="en-US" dirty="0">
                <a:effectLst/>
              </a:rPr>
              <a:t>40. Reduced work efficiency or productivity</a:t>
            </a:r>
          </a:p>
          <a:p>
            <a:pPr marL="0" indent="0">
              <a:buNone/>
            </a:pPr>
            <a:endParaRPr lang="en-US" dirty="0"/>
          </a:p>
        </p:txBody>
      </p:sp>
    </p:spTree>
    <p:extLst>
      <p:ext uri="{BB962C8B-B14F-4D97-AF65-F5344CB8AC3E}">
        <p14:creationId xmlns:p14="http://schemas.microsoft.com/office/powerpoint/2010/main" val="31251723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 common signs of &amp; symptoms of stress</a:t>
            </a:r>
            <a:endParaRPr lang="en-US" dirty="0"/>
          </a:p>
        </p:txBody>
      </p:sp>
      <p:sp>
        <p:nvSpPr>
          <p:cNvPr id="3" name="Content Placeholder 2"/>
          <p:cNvSpPr>
            <a:spLocks noGrp="1"/>
          </p:cNvSpPr>
          <p:nvPr>
            <p:ph idx="1"/>
          </p:nvPr>
        </p:nvSpPr>
        <p:spPr>
          <a:xfrm>
            <a:off x="204376" y="1532922"/>
            <a:ext cx="8158575" cy="5007544"/>
          </a:xfrm>
        </p:spPr>
        <p:txBody>
          <a:bodyPr>
            <a:normAutofit fontScale="85000" lnSpcReduction="20000"/>
          </a:bodyPr>
          <a:lstStyle/>
          <a:p>
            <a:pPr marL="0" indent="0" algn="ctr">
              <a:buNone/>
            </a:pPr>
            <a:r>
              <a:rPr lang="en-US" dirty="0">
                <a:effectLst/>
              </a:rPr>
              <a:t>41. Lies or excuses to cover up poor work</a:t>
            </a:r>
          </a:p>
          <a:p>
            <a:pPr marL="0" indent="0" algn="ctr">
              <a:buNone/>
            </a:pPr>
            <a:r>
              <a:rPr lang="en-US" dirty="0">
                <a:effectLst/>
              </a:rPr>
              <a:t>42. Rapid or mumbled speech</a:t>
            </a:r>
          </a:p>
          <a:p>
            <a:pPr marL="0" indent="0" algn="ctr">
              <a:buNone/>
            </a:pPr>
            <a:r>
              <a:rPr lang="en-US" dirty="0">
                <a:effectLst/>
              </a:rPr>
              <a:t>43. Excessive defensiveness or suspiciousness</a:t>
            </a:r>
          </a:p>
          <a:p>
            <a:pPr marL="0" indent="0" algn="ctr">
              <a:buNone/>
            </a:pPr>
            <a:r>
              <a:rPr lang="en-US" dirty="0">
                <a:effectLst/>
              </a:rPr>
              <a:t>44. Problems in communication, sharing</a:t>
            </a:r>
          </a:p>
          <a:p>
            <a:pPr marL="0" indent="0" algn="ctr">
              <a:buNone/>
            </a:pPr>
            <a:r>
              <a:rPr lang="en-US" dirty="0">
                <a:effectLst/>
              </a:rPr>
              <a:t>45. Social withdrawal and isolation</a:t>
            </a:r>
          </a:p>
          <a:p>
            <a:pPr marL="0" indent="0" algn="ctr">
              <a:buNone/>
            </a:pPr>
            <a:r>
              <a:rPr lang="en-US" dirty="0">
                <a:effectLst/>
              </a:rPr>
              <a:t>46. Constant tiredness, weakness, fatigue</a:t>
            </a:r>
          </a:p>
          <a:p>
            <a:pPr marL="0" indent="0" algn="ctr">
              <a:buNone/>
            </a:pPr>
            <a:r>
              <a:rPr lang="en-US" dirty="0">
                <a:effectLst/>
              </a:rPr>
              <a:t>47. Frequent use of over-the-counter drugs</a:t>
            </a:r>
          </a:p>
          <a:p>
            <a:pPr marL="0" indent="0" algn="ctr">
              <a:buNone/>
            </a:pPr>
            <a:r>
              <a:rPr lang="en-US" dirty="0">
                <a:effectLst/>
              </a:rPr>
              <a:t>48. Weight gain or loss without diet</a:t>
            </a:r>
          </a:p>
          <a:p>
            <a:pPr marL="0" indent="0" algn="ctr">
              <a:buNone/>
            </a:pPr>
            <a:r>
              <a:rPr lang="en-US" dirty="0">
                <a:effectLst/>
              </a:rPr>
              <a:t>49. Increased smoking, alcohol or drug use</a:t>
            </a:r>
          </a:p>
          <a:p>
            <a:pPr marL="0" indent="0" algn="ctr">
              <a:buNone/>
            </a:pPr>
            <a:r>
              <a:rPr lang="en-US" dirty="0">
                <a:effectLst/>
              </a:rPr>
              <a:t>50. Excessive gambling or impulse buying</a:t>
            </a:r>
          </a:p>
          <a:p>
            <a:pPr marL="0" indent="0">
              <a:buNone/>
            </a:pPr>
            <a:endParaRPr lang="en-US" dirty="0"/>
          </a:p>
        </p:txBody>
      </p:sp>
    </p:spTree>
    <p:extLst>
      <p:ext uri="{BB962C8B-B14F-4D97-AF65-F5344CB8AC3E}">
        <p14:creationId xmlns:p14="http://schemas.microsoft.com/office/powerpoint/2010/main" val="39852626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a:t>
            </a:r>
            <a:endParaRPr lang="en-US" dirty="0"/>
          </a:p>
        </p:txBody>
      </p:sp>
      <p:sp>
        <p:nvSpPr>
          <p:cNvPr id="3" name="Content Placeholder 2"/>
          <p:cNvSpPr>
            <a:spLocks noGrp="1"/>
          </p:cNvSpPr>
          <p:nvPr>
            <p:ph idx="1"/>
          </p:nvPr>
        </p:nvSpPr>
        <p:spPr/>
        <p:txBody>
          <a:bodyPr/>
          <a:lstStyle/>
          <a:p>
            <a:r>
              <a:rPr lang="en-US" dirty="0" smtClean="0"/>
              <a:t>Do you need to exhibit </a:t>
            </a:r>
            <a:r>
              <a:rPr lang="en-US" u="sng" dirty="0" smtClean="0"/>
              <a:t>all</a:t>
            </a:r>
            <a:r>
              <a:rPr lang="en-US" dirty="0" smtClean="0"/>
              <a:t> symptoms to be considered stressed? Why or why not?</a:t>
            </a:r>
          </a:p>
          <a:p>
            <a:r>
              <a:rPr lang="en-US" dirty="0" smtClean="0"/>
              <a:t>In your opinion, what are the worst signs or symptoms of stress? Why? Provide evidence for your claim.</a:t>
            </a:r>
          </a:p>
          <a:p>
            <a:r>
              <a:rPr lang="en-US" dirty="0" smtClean="0"/>
              <a:t>Make some predictions around what body systems you think may be affected by stress.</a:t>
            </a:r>
          </a:p>
          <a:p>
            <a:endParaRPr lang="en-US" dirty="0" smtClean="0"/>
          </a:p>
          <a:p>
            <a:endParaRPr lang="en-US" dirty="0"/>
          </a:p>
        </p:txBody>
      </p:sp>
    </p:spTree>
    <p:extLst>
      <p:ext uri="{BB962C8B-B14F-4D97-AF65-F5344CB8AC3E}">
        <p14:creationId xmlns:p14="http://schemas.microsoft.com/office/powerpoint/2010/main" val="198281227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694</TotalTime>
  <Words>772</Words>
  <Application>Microsoft Macintosh PowerPoint</Application>
  <PresentationFormat>On-screen Show (4:3)</PresentationFormat>
  <Paragraphs>92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Precedent</vt:lpstr>
      <vt:lpstr>Welcome</vt:lpstr>
      <vt:lpstr>Topic: Stress and Anxiety</vt:lpstr>
      <vt:lpstr>Reflect</vt:lpstr>
      <vt:lpstr>5o Common signs &amp; symptoms of stress</vt:lpstr>
      <vt:lpstr>50 common signs of &amp; symptoms of stress</vt:lpstr>
      <vt:lpstr>50 common signs of &amp; symptoms of stress</vt:lpstr>
      <vt:lpstr>50 common signs of &amp; symptoms of stress</vt:lpstr>
      <vt:lpstr>50 common signs of &amp; symptoms of stress</vt:lpstr>
      <vt:lpstr>Reflect</vt:lpstr>
      <vt:lpstr>Stress &amp; our body systems</vt:lpstr>
      <vt:lpstr>#1: Nervous system</vt:lpstr>
      <vt:lpstr>#2: Musculoskeletal System</vt:lpstr>
      <vt:lpstr>#3: Respiratory System</vt:lpstr>
      <vt:lpstr>#4: Cardiovascular system</vt:lpstr>
      <vt:lpstr>#5: Endocrine system</vt:lpstr>
      <vt:lpstr>#6: Gastrointestinal System</vt:lpstr>
      <vt:lpstr>#7: Reproductive system</vt:lpstr>
      <vt:lpstr>Reflect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Stress and Anxiety</dc:title>
  <dc:creator>Daina Weber</dc:creator>
  <cp:lastModifiedBy>Daina Weber</cp:lastModifiedBy>
  <cp:revision>17</cp:revision>
  <dcterms:created xsi:type="dcterms:W3CDTF">2014-12-04T07:16:14Z</dcterms:created>
  <dcterms:modified xsi:type="dcterms:W3CDTF">2014-12-04T23:21:55Z</dcterms:modified>
</cp:coreProperties>
</file>